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86" autoAdjust="0"/>
    <p:restoredTop sz="96357" autoAdjust="0"/>
  </p:normalViewPr>
  <p:slideViewPr>
    <p:cSldViewPr snapToGrid="0">
      <p:cViewPr varScale="1">
        <p:scale>
          <a:sx n="112" d="100"/>
          <a:sy n="112" d="100"/>
        </p:scale>
        <p:origin x="-52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oglio_di_lavoro_di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Indice</a:t>
            </a:r>
            <a:r>
              <a:rPr lang="en-US" dirty="0"/>
              <a:t> di </a:t>
            </a:r>
            <a:r>
              <a:rPr lang="en-US" dirty="0" err="1"/>
              <a:t>vecchiaia</a:t>
            </a:r>
            <a:r>
              <a:rPr lang="en-US" dirty="0"/>
              <a:t> a Marino 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Indice di vecchiaia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Foglio1!$B$2:$B$5</c:f>
              <c:numCache>
                <c:formatCode>#,##0.00\ _€</c:formatCode>
                <c:ptCount val="4"/>
                <c:pt idx="0">
                  <c:v>110.02</c:v>
                </c:pt>
                <c:pt idx="1">
                  <c:v>120.56873691556173</c:v>
                </c:pt>
                <c:pt idx="2">
                  <c:v>122.25691347011598</c:v>
                </c:pt>
                <c:pt idx="3">
                  <c:v>125.27798369162342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4A-4F0B-AC58-947CC19AD6FA}"/>
            </c:ext>
          </c:extLst>
        </c:ser>
        <c:dLbls/>
        <c:marker val="1"/>
        <c:axId val="142225792"/>
        <c:axId val="142227328"/>
      </c:lineChart>
      <c:catAx>
        <c:axId val="1422257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227328"/>
        <c:crosses val="autoZero"/>
        <c:auto val="1"/>
        <c:lblAlgn val="ctr"/>
        <c:lblOffset val="100"/>
      </c:catAx>
      <c:valAx>
        <c:axId val="142227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_€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22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Indice di dipendenza strutturale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Indice di dipendenza strutturale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Foglio1!$B$2:$B$5</c:f>
              <c:numCache>
                <c:formatCode>0.00</c:formatCode>
                <c:ptCount val="4"/>
                <c:pt idx="0">
                  <c:v>42.453939631517045</c:v>
                </c:pt>
                <c:pt idx="1">
                  <c:v>49.382860714006711</c:v>
                </c:pt>
                <c:pt idx="2">
                  <c:v>51.088479546153586</c:v>
                </c:pt>
                <c:pt idx="3">
                  <c:v>51.423060002030525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AA-400B-83BA-DBB3880D839C}"/>
            </c:ext>
          </c:extLst>
        </c:ser>
        <c:dLbls/>
        <c:marker val="1"/>
        <c:axId val="143128064"/>
        <c:axId val="143129600"/>
      </c:lineChart>
      <c:catAx>
        <c:axId val="143128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129600"/>
        <c:crosses val="autoZero"/>
        <c:auto val="1"/>
        <c:lblAlgn val="ctr"/>
        <c:lblOffset val="100"/>
      </c:catAx>
      <c:valAx>
        <c:axId val="143129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12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Indice di ricambio popolazione attiva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Foglio1!$B$2:$B$5</c:f>
              <c:numCache>
                <c:formatCode>0.00</c:formatCode>
                <c:ptCount val="4"/>
                <c:pt idx="0">
                  <c:v>108.90756302521012</c:v>
                </c:pt>
                <c:pt idx="1">
                  <c:v>139.27710843373495</c:v>
                </c:pt>
                <c:pt idx="2">
                  <c:v>131.67095115681229</c:v>
                </c:pt>
                <c:pt idx="3">
                  <c:v>132.58541560428355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5D-483E-AEAF-CC01AA33BC2D}"/>
            </c:ext>
          </c:extLst>
        </c:ser>
        <c:dLbls>
          <c:showVal val="1"/>
        </c:dLbls>
        <c:marker val="1"/>
        <c:axId val="143281536"/>
        <c:axId val="143316096"/>
      </c:lineChart>
      <c:catAx>
        <c:axId val="143281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316096"/>
        <c:crosses val="autoZero"/>
        <c:auto val="1"/>
        <c:lblAlgn val="ctr"/>
        <c:lblOffset val="100"/>
      </c:catAx>
      <c:valAx>
        <c:axId val="143316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Indice</a:t>
            </a:r>
            <a:r>
              <a:rPr lang="en-US" dirty="0"/>
              <a:t> di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popolazione</a:t>
            </a:r>
            <a:r>
              <a:rPr lang="en-US" dirty="0"/>
              <a:t> </a:t>
            </a:r>
            <a:r>
              <a:rPr lang="en-US" dirty="0" err="1"/>
              <a:t>attiva</a:t>
            </a:r>
            <a:r>
              <a:rPr lang="en-US" dirty="0"/>
              <a:t>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Foglio1!$B$2:$B$5</c:f>
              <c:numCache>
                <c:formatCode>0.00</c:formatCode>
                <c:ptCount val="4"/>
                <c:pt idx="0">
                  <c:v>90.357350136804556</c:v>
                </c:pt>
                <c:pt idx="1">
                  <c:v>115.10670475550327</c:v>
                </c:pt>
                <c:pt idx="2">
                  <c:v>134.61353431686976</c:v>
                </c:pt>
                <c:pt idx="3">
                  <c:v>136.86573146292588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82-4388-98A8-AA1D3D64B99B}"/>
            </c:ext>
          </c:extLst>
        </c:ser>
        <c:dLbls>
          <c:showVal val="1"/>
        </c:dLbls>
        <c:marker val="1"/>
        <c:axId val="143566336"/>
        <c:axId val="143567872"/>
      </c:lineChart>
      <c:catAx>
        <c:axId val="143566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567872"/>
        <c:crosses val="autoZero"/>
        <c:auto val="1"/>
        <c:lblAlgn val="ctr"/>
        <c:lblOffset val="100"/>
      </c:catAx>
      <c:valAx>
        <c:axId val="1435678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56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Stranieri/o Apolidi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Foglio1!$A$2:$A$5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725</c:v>
                </c:pt>
                <c:pt idx="1">
                  <c:v>2512</c:v>
                </c:pt>
                <c:pt idx="2">
                  <c:v>4109</c:v>
                </c:pt>
                <c:pt idx="3">
                  <c:v>4229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7E-45C3-9D7E-1D4B0C72419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Italiani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31981</c:v>
                </c:pt>
                <c:pt idx="1">
                  <c:v>35733</c:v>
                </c:pt>
                <c:pt idx="2">
                  <c:v>40101</c:v>
                </c:pt>
                <c:pt idx="3">
                  <c:v>40515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7E-45C3-9D7E-1D4B0C724193}"/>
            </c:ext>
          </c:extLst>
        </c:ser>
        <c:dLbls/>
        <c:gapWidth val="219"/>
        <c:overlap val="-27"/>
        <c:axId val="148593664"/>
        <c:axId val="148607744"/>
      </c:barChart>
      <c:catAx>
        <c:axId val="148593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607744"/>
        <c:crosses val="autoZero"/>
        <c:auto val="1"/>
        <c:lblAlgn val="ctr"/>
        <c:lblOffset val="100"/>
      </c:catAx>
      <c:valAx>
        <c:axId val="148607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5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892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021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3094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46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0279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086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1683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4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82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246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25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48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62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379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12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82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455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9054F9A-4493-4A9B-A64D-487792BB2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solidFill>
                  <a:srgbClr val="3D4058"/>
                </a:solidFill>
              </a:rPr>
              <a:t>Marino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D543E89A-7E86-4F74-B1CA-F25EBA688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Fotografia sulla popolazione marinese. Fonte Istat : censimenti permanenti della popolazione. Anno 2019 </a:t>
            </a:r>
          </a:p>
        </p:txBody>
      </p:sp>
    </p:spTree>
    <p:extLst>
      <p:ext uri="{BB962C8B-B14F-4D97-AF65-F5344CB8AC3E}">
        <p14:creationId xmlns:p14="http://schemas.microsoft.com/office/powerpoint/2010/main" xmlns="" val="212629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id="{991C7AE9-0205-4B3D-80BB-A1AC6FD3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Popolazione per cittadinanza ed età</a:t>
            </a:r>
          </a:p>
        </p:txBody>
      </p:sp>
      <p:graphicFrame>
        <p:nvGraphicFramePr>
          <p:cNvPr id="55" name="Segnaposto contenuto 54">
            <a:extLst>
              <a:ext uri="{FF2B5EF4-FFF2-40B4-BE49-F238E27FC236}">
                <a16:creationId xmlns:a16="http://schemas.microsoft.com/office/drawing/2014/main" xmlns="" id="{26534E1D-06A3-4734-A615-282D39FA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2052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143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xmlns="" id="{5DE5EAFF-7A33-461F-B073-F2411C0C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Popolazione straniera residente per sesso e area geografica di cittadinanza. Marino. Anno 2019 </a:t>
            </a:r>
          </a:p>
        </p:txBody>
      </p:sp>
      <p:graphicFrame>
        <p:nvGraphicFramePr>
          <p:cNvPr id="14" name="Segnaposto contenuto 13">
            <a:extLst>
              <a:ext uri="{FF2B5EF4-FFF2-40B4-BE49-F238E27FC236}">
                <a16:creationId xmlns:a16="http://schemas.microsoft.com/office/drawing/2014/main" xmlns="" id="{41A3EE9D-57B5-452F-A47C-69DA6C590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5335196"/>
              </p:ext>
            </p:extLst>
          </p:nvPr>
        </p:nvGraphicFramePr>
        <p:xfrm>
          <a:off x="7084290" y="175491"/>
          <a:ext cx="4405745" cy="6532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436">
                  <a:extLst>
                    <a:ext uri="{9D8B030D-6E8A-4147-A177-3AD203B41FA5}">
                      <a16:colId xmlns:a16="http://schemas.microsoft.com/office/drawing/2014/main" xmlns="" val="2265837106"/>
                    </a:ext>
                  </a:extLst>
                </a:gridCol>
                <a:gridCol w="1093623">
                  <a:extLst>
                    <a:ext uri="{9D8B030D-6E8A-4147-A177-3AD203B41FA5}">
                      <a16:colId xmlns:a16="http://schemas.microsoft.com/office/drawing/2014/main" xmlns="" val="2809643810"/>
                    </a:ext>
                  </a:extLst>
                </a:gridCol>
                <a:gridCol w="921771">
                  <a:extLst>
                    <a:ext uri="{9D8B030D-6E8A-4147-A177-3AD203B41FA5}">
                      <a16:colId xmlns:a16="http://schemas.microsoft.com/office/drawing/2014/main" xmlns="" val="849881471"/>
                    </a:ext>
                  </a:extLst>
                </a:gridCol>
                <a:gridCol w="749915">
                  <a:extLst>
                    <a:ext uri="{9D8B030D-6E8A-4147-A177-3AD203B41FA5}">
                      <a16:colId xmlns:a16="http://schemas.microsoft.com/office/drawing/2014/main" xmlns="" val="1976292854"/>
                    </a:ext>
                  </a:extLst>
                </a:gridCol>
              </a:tblGrid>
              <a:tr h="2564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Sesso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Maschi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Femmine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682495331"/>
                  </a:ext>
                </a:extLst>
              </a:tr>
              <a:tr h="4552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Area geografica e paesi di cittadinanza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065346"/>
                  </a:ext>
                </a:extLst>
              </a:tr>
              <a:tr h="2564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Tutte le voci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1.920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2.309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4.229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3380311605"/>
                  </a:ext>
                </a:extLst>
              </a:tr>
              <a:tr h="12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Europa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1.337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1.745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3.082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3694259995"/>
                  </a:ext>
                </a:extLst>
              </a:tr>
              <a:tr h="2564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Unione europea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969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1.271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2.240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41819262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Europa centro-orientale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366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473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839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1860540702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Altri paesi europei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4099275457"/>
                  </a:ext>
                </a:extLst>
              </a:tr>
              <a:tr h="12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Africa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203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179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382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466344144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Africa settentrionale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172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81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253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694125416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Africa occidentale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21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58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79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3596608007"/>
                  </a:ext>
                </a:extLst>
              </a:tr>
              <a:tr h="2564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Africa orientale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37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1053958414"/>
                  </a:ext>
                </a:extLst>
              </a:tr>
              <a:tr h="512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Africa centro-meridionale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3065458005"/>
                  </a:ext>
                </a:extLst>
              </a:tr>
              <a:tr h="12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Asia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316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204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520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438008706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Asia occidentale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292393724"/>
                  </a:ext>
                </a:extLst>
              </a:tr>
              <a:tr h="2564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Asia orientale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63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118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181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547242910"/>
                  </a:ext>
                </a:extLst>
              </a:tr>
              <a:tr h="512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Asia centro-meridionale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241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71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312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1238861205"/>
                  </a:ext>
                </a:extLst>
              </a:tr>
              <a:tr h="12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America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62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181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243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899784832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America settentrionale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305684925"/>
                  </a:ext>
                </a:extLst>
              </a:tr>
              <a:tr h="512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America centro-meridionale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54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169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223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193012723"/>
                  </a:ext>
                </a:extLst>
              </a:tr>
              <a:tr h="12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Oceania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690942729"/>
                  </a:ext>
                </a:extLst>
              </a:tr>
              <a:tr h="12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Apolide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 dirty="0">
                          <a:effectLst/>
                        </a:rPr>
                        <a:t>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/>
                </a:tc>
                <a:extLst>
                  <a:ext uri="{0D108BD9-81ED-4DB2-BD59-A6C34878D82A}">
                    <a16:rowId xmlns:a16="http://schemas.microsoft.com/office/drawing/2014/main" xmlns="" val="2985128831"/>
                  </a:ext>
                </a:extLst>
              </a:tr>
            </a:tbl>
          </a:graphicData>
        </a:graphic>
      </p:graphicFrame>
      <p:sp>
        <p:nvSpPr>
          <p:cNvPr id="13" name="Segnaposto testo 12">
            <a:extLst>
              <a:ext uri="{FF2B5EF4-FFF2-40B4-BE49-F238E27FC236}">
                <a16:creationId xmlns:a16="http://schemas.microsoft.com/office/drawing/2014/main" xmlns="" id="{DA4598DB-F2A2-452E-A46C-93313558E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Cittadini dell’Unione europea 2.240</a:t>
            </a:r>
            <a:br>
              <a:rPr lang="it-IT" dirty="0"/>
            </a:br>
            <a:r>
              <a:rPr lang="it-IT" dirty="0"/>
              <a:t>Cittadini dell’Europa Centro-orientale 839.</a:t>
            </a:r>
          </a:p>
          <a:p>
            <a:r>
              <a:rPr lang="it-IT" dirty="0"/>
              <a:t>Continente africano  382</a:t>
            </a:r>
          </a:p>
          <a:p>
            <a:r>
              <a:rPr lang="it-IT" dirty="0"/>
              <a:t>Asiatici 520</a:t>
            </a:r>
          </a:p>
          <a:p>
            <a:r>
              <a:rPr lang="it-IT" dirty="0"/>
              <a:t>America 243</a:t>
            </a:r>
          </a:p>
        </p:txBody>
      </p:sp>
    </p:spTree>
    <p:extLst>
      <p:ext uri="{BB962C8B-B14F-4D97-AF65-F5344CB8AC3E}">
        <p14:creationId xmlns:p14="http://schemas.microsoft.com/office/powerpoint/2010/main" xmlns="" val="157397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7638D463-A864-4E0A-BA7F-25C2E5C5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Popolazione straniera residente per area geografica di cittadinanza. Marino .Anno 2019 </a:t>
            </a:r>
            <a:endParaRPr lang="it-IT" dirty="0"/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xmlns="" id="{88F7F2FD-3C65-4E25-9A30-519A576E1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438" y="2133600"/>
            <a:ext cx="7790949" cy="3778250"/>
          </a:xfrm>
        </p:spPr>
      </p:pic>
    </p:spTree>
    <p:extLst>
      <p:ext uri="{BB962C8B-B14F-4D97-AF65-F5344CB8AC3E}">
        <p14:creationId xmlns:p14="http://schemas.microsoft.com/office/powerpoint/2010/main" xmlns="" val="374480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xmlns="" id="{132F98CC-C218-41D5-A507-FD9688ED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Popolazione residente di 9 anni e più per sesso e grado di istruzione. Marino anno 2019. P.S. a partire dai titoli di studio terziario ( laurea triennale) le donne superano gli uomini</a:t>
            </a:r>
          </a:p>
        </p:txBody>
      </p:sp>
      <p:graphicFrame>
        <p:nvGraphicFramePr>
          <p:cNvPr id="10" name="Tabella 10">
            <a:extLst>
              <a:ext uri="{FF2B5EF4-FFF2-40B4-BE49-F238E27FC236}">
                <a16:creationId xmlns:a16="http://schemas.microsoft.com/office/drawing/2014/main" xmlns="" id="{0F5BA06C-7F1B-462E-A2ED-0D241941EE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4367859"/>
              </p:ext>
            </p:extLst>
          </p:nvPr>
        </p:nvGraphicFramePr>
        <p:xfrm>
          <a:off x="609600" y="1672046"/>
          <a:ext cx="11460482" cy="507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555">
                  <a:extLst>
                    <a:ext uri="{9D8B030D-6E8A-4147-A177-3AD203B41FA5}">
                      <a16:colId xmlns:a16="http://schemas.microsoft.com/office/drawing/2014/main" xmlns="" val="1673761327"/>
                    </a:ext>
                  </a:extLst>
                </a:gridCol>
                <a:gridCol w="2904309">
                  <a:extLst>
                    <a:ext uri="{9D8B030D-6E8A-4147-A177-3AD203B41FA5}">
                      <a16:colId xmlns:a16="http://schemas.microsoft.com/office/drawing/2014/main" xmlns="" val="3681959254"/>
                    </a:ext>
                  </a:extLst>
                </a:gridCol>
                <a:gridCol w="2904309">
                  <a:extLst>
                    <a:ext uri="{9D8B030D-6E8A-4147-A177-3AD203B41FA5}">
                      <a16:colId xmlns:a16="http://schemas.microsoft.com/office/drawing/2014/main" xmlns="" val="466080454"/>
                    </a:ext>
                  </a:extLst>
                </a:gridCol>
                <a:gridCol w="2904309">
                  <a:extLst>
                    <a:ext uri="{9D8B030D-6E8A-4147-A177-3AD203B41FA5}">
                      <a16:colId xmlns:a16="http://schemas.microsoft.com/office/drawing/2014/main" xmlns="" val="3482646313"/>
                    </a:ext>
                  </a:extLst>
                </a:gridCol>
              </a:tblGrid>
              <a:tr h="18520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Maschi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Femmine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23241856"/>
                  </a:ext>
                </a:extLst>
              </a:tr>
              <a:tr h="38235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di istruzione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2968185"/>
                  </a:ext>
                </a:extLst>
              </a:tr>
              <a:tr h="24664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Analfabeti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56453413"/>
                  </a:ext>
                </a:extLst>
              </a:tr>
              <a:tr h="24664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Alfabeti privi di titolo di studio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64952915"/>
                  </a:ext>
                </a:extLst>
              </a:tr>
              <a:tr h="24664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Licenza di scuola elementare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54257600"/>
                  </a:ext>
                </a:extLst>
              </a:tr>
              <a:tr h="100981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Licenza media o avviamento professionale (conseguito non oltre l'anno 1965) /Diploma di Istruzione secondaria di I grado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7827669"/>
                  </a:ext>
                </a:extLst>
              </a:tr>
              <a:tr h="100981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Diploma di istruzione secondaria di II grado o di qualifica professionale (corso di 3-4 anni) compresi IFTS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82718764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Diploma di tecnico superiore ITS o titolo di studio terziario di primo livello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38578175"/>
                  </a:ext>
                </a:extLst>
              </a:tr>
              <a:tr h="3408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Titolo di studio terziario di secondo livello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77055431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Dottorato di ricerca/diploma accademico di formazione alla ricerca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64158278"/>
                  </a:ext>
                </a:extLst>
              </a:tr>
              <a:tr h="24664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86716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365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E8328CC-3ABF-4BAD-A722-5FCEFED3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Grado di istruzione per sesso. Marino. Anno 2019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40D1DB9D-3693-4EF2-89A6-CBD3D0A6AD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984495"/>
            <a:ext cx="8915400" cy="2076460"/>
          </a:xfrm>
        </p:spPr>
      </p:pic>
    </p:spTree>
    <p:extLst>
      <p:ext uri="{BB962C8B-B14F-4D97-AF65-F5344CB8AC3E}">
        <p14:creationId xmlns:p14="http://schemas.microsoft.com/office/powerpoint/2010/main" xmlns="" val="4173350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A4AE6D-773F-4F46-B242-DDAE2CCA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Popolazione residente di 15 anni e più per sesso e condizione professionale. Marino. Anno 2019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AFE637C3-9C22-4C9F-98FD-D0F927D0F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6882070"/>
              </p:ext>
            </p:extLst>
          </p:nvPr>
        </p:nvGraphicFramePr>
        <p:xfrm>
          <a:off x="2830513" y="2897822"/>
          <a:ext cx="8432800" cy="2249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6043">
                  <a:extLst>
                    <a:ext uri="{9D8B030D-6E8A-4147-A177-3AD203B41FA5}">
                      <a16:colId xmlns:a16="http://schemas.microsoft.com/office/drawing/2014/main" xmlns="" val="1474621274"/>
                    </a:ext>
                  </a:extLst>
                </a:gridCol>
                <a:gridCol w="1967019">
                  <a:extLst>
                    <a:ext uri="{9D8B030D-6E8A-4147-A177-3AD203B41FA5}">
                      <a16:colId xmlns:a16="http://schemas.microsoft.com/office/drawing/2014/main" xmlns="" val="1575059163"/>
                    </a:ext>
                  </a:extLst>
                </a:gridCol>
                <a:gridCol w="1459401">
                  <a:extLst>
                    <a:ext uri="{9D8B030D-6E8A-4147-A177-3AD203B41FA5}">
                      <a16:colId xmlns:a16="http://schemas.microsoft.com/office/drawing/2014/main" xmlns="" val="1173433485"/>
                    </a:ext>
                  </a:extLst>
                </a:gridCol>
                <a:gridCol w="980337">
                  <a:extLst>
                    <a:ext uri="{9D8B030D-6E8A-4147-A177-3AD203B41FA5}">
                      <a16:colId xmlns:a16="http://schemas.microsoft.com/office/drawing/2014/main" xmlns="" val="13969907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Sesso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Maschi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Femmine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88163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Condizione professionale o non professionale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4205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FORZE DI LAVORO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12.086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9.845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21.931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29255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Occupato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10.553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8.211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18.764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89753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In cerca di occupazione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1.533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1.634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3.167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3210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NON FORZE DI LAVORO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6.189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9.879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16.068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531994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Percettore/rice di una o più pensioni per effetto di attività lavorativa precedente o di redditi da capitale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3.539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3.437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6.976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85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Studente/ssa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1.307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1.473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2.780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09455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Casalinga/o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3.835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3.965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138146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In altra condizione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1.213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1.134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2.347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02603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18.275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19.724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37.999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91419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2520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072A84E-A995-40AB-962C-D6FFCD1E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Popolazione residente che si sposta giornalmente per sesso, luogo di destinazione e motivo di studio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xmlns="" id="{94B4683D-FE29-419E-BD8C-E8E784227F8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89214" y="2478619"/>
          <a:ext cx="4313235" cy="3088212"/>
        </p:xfrm>
        <a:graphic>
          <a:graphicData uri="http://schemas.openxmlformats.org/drawingml/2006/table">
            <a:tbl>
              <a:tblPr/>
              <a:tblGrid>
                <a:gridCol w="862647">
                  <a:extLst>
                    <a:ext uri="{9D8B030D-6E8A-4147-A177-3AD203B41FA5}">
                      <a16:colId xmlns:a16="http://schemas.microsoft.com/office/drawing/2014/main" xmlns="" val="1084971674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xmlns="" val="4182625632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xmlns="" val="2659256483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xmlns="" val="759426704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xmlns="" val="3676994844"/>
                    </a:ext>
                  </a:extLst>
                </a:gridCol>
              </a:tblGrid>
              <a:tr h="575098">
                <a:tc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Luogo di destinazione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Stesso comune di dimora abituale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Fuori del comune di dimora abituale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Tutte le voci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9840314"/>
                  </a:ext>
                </a:extLst>
              </a:tr>
              <a:tr h="309668">
                <a:tc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Motivo dello spostamento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165181"/>
                  </a:ext>
                </a:extLst>
              </a:tr>
              <a:tr h="176953">
                <a:tc gridSpan="4"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Sesso: Maschi</a:t>
                      </a:r>
                      <a:endParaRPr lang="it-IT" sz="900"/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314675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Studio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2.193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1.729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3.922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0314219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Lavoro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1.925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7.562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9.487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7651097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Tutte le voci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4.118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9.291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13.409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8415592"/>
                  </a:ext>
                </a:extLst>
              </a:tr>
              <a:tr h="176953">
                <a:tc gridSpan="4"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Sesso: Femmine</a:t>
                      </a:r>
                      <a:endParaRPr lang="it-IT" sz="900"/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9710809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Studio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2.206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1.835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4.041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4896008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Lavoro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1.939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5.547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7.486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8033121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Tutte le voci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4.145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7.382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11.527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36353"/>
                  </a:ext>
                </a:extLst>
              </a:tr>
              <a:tr h="176953">
                <a:tc gridSpan="4">
                  <a:txBody>
                    <a:bodyPr/>
                    <a:lstStyle/>
                    <a:p>
                      <a:r>
                        <a:rPr lang="it-IT" sz="900">
                          <a:effectLst/>
                        </a:rPr>
                        <a:t>Sesso: Totale</a:t>
                      </a:r>
                      <a:endParaRPr lang="it-IT" sz="900"/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9691325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Studio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4.399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3.564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7.963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8233936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Lavoro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3.864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13.109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16.973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</a:endParaRP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0934304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r>
                        <a:rPr lang="it-IT" sz="900"/>
                        <a:t>Tutte le voci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8.263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16.673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24.936</a:t>
                      </a:r>
                    </a:p>
                  </a:txBody>
                  <a:tcPr marL="44238" marR="44238" marT="22119" marB="22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44238" marR="44238" marT="22119" marB="22119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571481543"/>
                  </a:ext>
                </a:extLst>
              </a:tr>
            </a:tbl>
          </a:graphicData>
        </a:graphic>
      </p:graphicFrame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xmlns="" id="{1CE3DF75-E570-48E2-A209-098DE7051F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67328" y="2478619"/>
            <a:ext cx="4637285" cy="3088212"/>
          </a:xfrm>
        </p:spPr>
      </p:pic>
    </p:spTree>
    <p:extLst>
      <p:ext uri="{BB962C8B-B14F-4D97-AF65-F5344CB8AC3E}">
        <p14:creationId xmlns:p14="http://schemas.microsoft.com/office/powerpoint/2010/main" xmlns="" val="57304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763516C8-F227-4B77-9AA7-61B9A0B782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EECF8E-3842-4C53-8920-6A805D81E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4655" y="646148"/>
            <a:ext cx="4092173" cy="1324340"/>
          </a:xfrm>
        </p:spPr>
        <p:txBody>
          <a:bodyPr anchor="b">
            <a:normAutofit/>
          </a:bodyPr>
          <a:lstStyle/>
          <a:p>
            <a:r>
              <a:rPr lang="it-IT" sz="2800" dirty="0"/>
              <a:t>Serie storica della popolazione marinese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91B420C-C4C8-44DF-96B2-FBD1014646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B81C2FC5-C52D-4373-B9F4-44502F7D2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62" y="1969080"/>
            <a:ext cx="5247068" cy="2518592"/>
          </a:xfrm>
          <a:prstGeom prst="rect">
            <a:avLst/>
          </a:prstGeom>
        </p:spPr>
      </p:pic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3AAA6B2C-4A00-45AF-9D19-4AE4407B3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0870494"/>
              </p:ext>
            </p:extLst>
          </p:nvPr>
        </p:nvGraphicFramePr>
        <p:xfrm>
          <a:off x="7412439" y="2133600"/>
          <a:ext cx="409217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087">
                  <a:extLst>
                    <a:ext uri="{9D8B030D-6E8A-4147-A177-3AD203B41FA5}">
                      <a16:colId xmlns:a16="http://schemas.microsoft.com/office/drawing/2014/main" xmlns="" val="2640658776"/>
                    </a:ext>
                  </a:extLst>
                </a:gridCol>
                <a:gridCol w="2046087">
                  <a:extLst>
                    <a:ext uri="{9D8B030D-6E8A-4147-A177-3AD203B41FA5}">
                      <a16:colId xmlns:a16="http://schemas.microsoft.com/office/drawing/2014/main" xmlns="" val="32100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Popol. residente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72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13.109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92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18.097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97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23.836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7855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30772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082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32.903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26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32.706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534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38.245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23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44.210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05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44.744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5500168"/>
                  </a:ext>
                </a:extLst>
              </a:tr>
            </a:tbl>
          </a:graphicData>
        </a:graphic>
      </p:graphicFrame>
      <p:pic>
        <p:nvPicPr>
          <p:cNvPr id="7" name="Segnaposto contenuto 4">
            <a:extLst>
              <a:ext uri="{FF2B5EF4-FFF2-40B4-BE49-F238E27FC236}">
                <a16:creationId xmlns:a16="http://schemas.microsoft.com/office/drawing/2014/main" xmlns="" id="{C49E6849-ED81-4ACA-8B61-BE4D0314F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1970488"/>
            <a:ext cx="5247068" cy="25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7359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852CAEFD-22BF-43EF-A037-59E6C6F4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 IL 2011 E IL 2019 LA VARIAZIONE DEMOGRAFICA è STATA DEL + 16,99 %</a:t>
            </a:r>
          </a:p>
        </p:txBody>
      </p:sp>
      <p:pic>
        <p:nvPicPr>
          <p:cNvPr id="9" name="Segnaposto contenuto 8" descr="Immagine che contiene mappa&#10;&#10;Descrizione generata automaticamente">
            <a:extLst>
              <a:ext uri="{FF2B5EF4-FFF2-40B4-BE49-F238E27FC236}">
                <a16:creationId xmlns:a16="http://schemas.microsoft.com/office/drawing/2014/main" xmlns="" id="{8C834055-1451-4248-B977-C659A2669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905000"/>
            <a:ext cx="9498809" cy="4708236"/>
          </a:xfrm>
        </p:spPr>
      </p:pic>
    </p:spTree>
    <p:extLst>
      <p:ext uri="{BB962C8B-B14F-4D97-AF65-F5344CB8AC3E}">
        <p14:creationId xmlns:p14="http://schemas.microsoft.com/office/powerpoint/2010/main" xmlns="" val="14135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C4C377CE-B73D-4460-9B64-EE8A79E5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Confronti tra la popolazione per sesso e classi di età ai censimenti del 2001 e del 2019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0B4E812-AA7D-42E1-A354-5F4BC85F2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100" dirty="0"/>
              <a:t>Popolazione Residente Anno 2001</a:t>
            </a:r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xmlns="" id="{7F93BD5D-BED0-4833-8BC6-A99E31C6AE5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23671078"/>
              </p:ext>
            </p:extLst>
          </p:nvPr>
        </p:nvGraphicFramePr>
        <p:xfrm>
          <a:off x="2621280" y="2545738"/>
          <a:ext cx="3910148" cy="433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550">
                  <a:extLst>
                    <a:ext uri="{9D8B030D-6E8A-4147-A177-3AD203B41FA5}">
                      <a16:colId xmlns:a16="http://schemas.microsoft.com/office/drawing/2014/main" xmlns="" val="1377934511"/>
                    </a:ext>
                  </a:extLst>
                </a:gridCol>
                <a:gridCol w="882866">
                  <a:extLst>
                    <a:ext uri="{9D8B030D-6E8A-4147-A177-3AD203B41FA5}">
                      <a16:colId xmlns:a16="http://schemas.microsoft.com/office/drawing/2014/main" xmlns="" val="1530742527"/>
                    </a:ext>
                  </a:extLst>
                </a:gridCol>
                <a:gridCol w="882866">
                  <a:extLst>
                    <a:ext uri="{9D8B030D-6E8A-4147-A177-3AD203B41FA5}">
                      <a16:colId xmlns:a16="http://schemas.microsoft.com/office/drawing/2014/main" xmlns="" val="3500567515"/>
                    </a:ext>
                  </a:extLst>
                </a:gridCol>
                <a:gridCol w="882866">
                  <a:extLst>
                    <a:ext uri="{9D8B030D-6E8A-4147-A177-3AD203B41FA5}">
                      <a16:colId xmlns:a16="http://schemas.microsoft.com/office/drawing/2014/main" xmlns="" val="905815261"/>
                    </a:ext>
                  </a:extLst>
                </a:gridCol>
              </a:tblGrid>
              <a:tr h="439846">
                <a:tc>
                  <a:txBody>
                    <a:bodyPr/>
                    <a:lstStyle/>
                    <a:p>
                      <a:r>
                        <a:rPr lang="it-IT" sz="1100" dirty="0"/>
                        <a:t>Classi di età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Femmine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Maschi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7787235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39197842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53577423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2358781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29921234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37879054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6585119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9394908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42644163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3112397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72337203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11062025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62710087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2823181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57405687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44729318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8850229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821522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33397155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87629274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95-99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3791961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&gt;100 anni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54074513"/>
                  </a:ext>
                </a:extLst>
              </a:tr>
              <a:tr h="172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56856147"/>
                  </a:ext>
                </a:extLst>
              </a:tr>
            </a:tbl>
          </a:graphicData>
        </a:graphic>
      </p:graphicFrame>
      <p:sp>
        <p:nvSpPr>
          <p:cNvPr id="7" name="Segnaposto testo 6">
            <a:extLst>
              <a:ext uri="{FF2B5EF4-FFF2-40B4-BE49-F238E27FC236}">
                <a16:creationId xmlns:a16="http://schemas.microsoft.com/office/drawing/2014/main" xmlns="" id="{B9A852DD-DE9A-4BCF-BDDD-5A644BB5B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1100" dirty="0"/>
              <a:t>Popolazione residente anno 2019 </a:t>
            </a:r>
          </a:p>
        </p:txBody>
      </p:sp>
      <p:graphicFrame>
        <p:nvGraphicFramePr>
          <p:cNvPr id="10" name="Tabella 10">
            <a:extLst>
              <a:ext uri="{FF2B5EF4-FFF2-40B4-BE49-F238E27FC236}">
                <a16:creationId xmlns:a16="http://schemas.microsoft.com/office/drawing/2014/main" xmlns="" id="{AC43D553-0D98-4D6C-93D4-E203412FF3A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553323158"/>
              </p:ext>
            </p:extLst>
          </p:nvPr>
        </p:nvGraphicFramePr>
        <p:xfrm>
          <a:off x="7750629" y="2545737"/>
          <a:ext cx="3753984" cy="4312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496">
                  <a:extLst>
                    <a:ext uri="{9D8B030D-6E8A-4147-A177-3AD203B41FA5}">
                      <a16:colId xmlns:a16="http://schemas.microsoft.com/office/drawing/2014/main" xmlns="" val="509487730"/>
                    </a:ext>
                  </a:extLst>
                </a:gridCol>
                <a:gridCol w="938496">
                  <a:extLst>
                    <a:ext uri="{9D8B030D-6E8A-4147-A177-3AD203B41FA5}">
                      <a16:colId xmlns:a16="http://schemas.microsoft.com/office/drawing/2014/main" xmlns="" val="3830139365"/>
                    </a:ext>
                  </a:extLst>
                </a:gridCol>
                <a:gridCol w="938496">
                  <a:extLst>
                    <a:ext uri="{9D8B030D-6E8A-4147-A177-3AD203B41FA5}">
                      <a16:colId xmlns:a16="http://schemas.microsoft.com/office/drawing/2014/main" xmlns="" val="3068167364"/>
                    </a:ext>
                  </a:extLst>
                </a:gridCol>
                <a:gridCol w="938496">
                  <a:extLst>
                    <a:ext uri="{9D8B030D-6E8A-4147-A177-3AD203B41FA5}">
                      <a16:colId xmlns:a16="http://schemas.microsoft.com/office/drawing/2014/main" xmlns="" val="529115076"/>
                    </a:ext>
                  </a:extLst>
                </a:gridCol>
              </a:tblGrid>
              <a:tr h="30451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Classi di età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Femmine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Maschi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31161102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56942068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664016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01615270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0674257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74437421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65600851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71864065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7776380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0317334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09350379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05668148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01435104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9272541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9684159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3543488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91588549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73603162"/>
                  </a:ext>
                </a:extLst>
              </a:tr>
              <a:tr h="181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62195239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653556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95-99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40815830"/>
                  </a:ext>
                </a:extLst>
              </a:tr>
              <a:tr h="18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&gt;100 anni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13870203"/>
                  </a:ext>
                </a:extLst>
              </a:tr>
              <a:tr h="181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58423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261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4EAF763-75A2-4702-A467-20BB2A16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Principali indicatori </a:t>
            </a:r>
          </a:p>
        </p:txBody>
      </p:sp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xmlns="" id="{C334CD78-8C96-481C-A8B0-E63CA734A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0826542"/>
              </p:ext>
            </p:extLst>
          </p:nvPr>
        </p:nvGraphicFramePr>
        <p:xfrm>
          <a:off x="6323013" y="446088"/>
          <a:ext cx="5181600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58FD3E5-2BBA-4610-BCE1-D6A21577B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/>
              <a:t>Indice di vecchiaia</a:t>
            </a:r>
          </a:p>
          <a:p>
            <a:r>
              <a:rPr lang="it-IT" dirty="0"/>
              <a:t>Rappresenta il grado di invecchiamento di una popolazione. È il rapporto percentuale tra il numero degli </a:t>
            </a:r>
            <a:r>
              <a:rPr lang="it-IT" dirty="0" err="1"/>
              <a:t>ultrassessantacinquenni</a:t>
            </a:r>
            <a:r>
              <a:rPr lang="it-IT" dirty="0"/>
              <a:t> ed il numero dei giovani fino ai 14 anni. </a:t>
            </a:r>
            <a:r>
              <a:rPr lang="it-IT" i="1" dirty="0"/>
              <a:t>Ad esempio, nel 2020 l'indice di vecchiaia per l'Italia dice che ci sono 179,3 anziani ogni 100 </a:t>
            </a:r>
            <a:r>
              <a:rPr lang="it-IT" i="1" dirty="0" err="1"/>
              <a:t>giovani.A</a:t>
            </a:r>
            <a:r>
              <a:rPr lang="it-IT" i="1" dirty="0"/>
              <a:t> Marino nel 2019 era pari a 125 anziani ogni 100.</a:t>
            </a:r>
          </a:p>
          <a:p>
            <a:r>
              <a:rPr lang="it-IT" i="1" dirty="0"/>
              <a:t>Il grafico evidenzia l’andamento dal 2001 al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32846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2475FE-DE6D-48DB-BDED-22C0508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Principali indicatori 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xmlns="" id="{9ACC4985-A582-4679-8EB1-B0D1CF624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1348140"/>
              </p:ext>
            </p:extLst>
          </p:nvPr>
        </p:nvGraphicFramePr>
        <p:xfrm>
          <a:off x="6323013" y="446088"/>
          <a:ext cx="5181600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C0F9A81-FC3B-4E4C-A17D-F3D9F5215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/>
              <a:t>Indice di dipendenza strutturale</a:t>
            </a:r>
          </a:p>
          <a:p>
            <a:r>
              <a:rPr lang="it-IT" dirty="0"/>
              <a:t>Rappresenta il carico sociale ed economico della popolazione non attiva (0-14 anni e 65 anni ed oltre) su quella attiva (15-64 anni). </a:t>
            </a:r>
            <a:r>
              <a:rPr lang="it-IT" i="1" dirty="0"/>
              <a:t>Ad esempio, teoricamente, in Italia nel 2020 ci sono 56,7 individui a carico, ogni 100 che lavorano. A Marino nel 2019 ci sono 51,42  individui a carico ogni 100 che lavorano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4746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79346D-51AC-450D-94E9-99F6D106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Principali indicatori 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xmlns="" id="{5FFA797A-1BA7-4C9B-97F7-471E309F4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3652213"/>
              </p:ext>
            </p:extLst>
          </p:nvPr>
        </p:nvGraphicFramePr>
        <p:xfrm>
          <a:off x="6323013" y="446088"/>
          <a:ext cx="5181600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C3900AC-9FD6-404A-9CC5-B62D7D686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/>
              <a:t>Indice di ricambio della popolazione attiva</a:t>
            </a:r>
          </a:p>
          <a:p>
            <a:r>
              <a:rPr lang="it-IT" dirty="0"/>
              <a:t>Rappresenta il rapporto percentuale tra la fascia di popolazione che sta per andare in pensione (60-64 anni) e quella che sta per entrare nel mondo del lavoro (15-19 anni). La popolazione attiva è tanto più giovane quanto più l'indicatore è minore di 100. </a:t>
            </a:r>
            <a:r>
              <a:rPr lang="it-IT" i="1" dirty="0"/>
              <a:t>Ad esempio, in Italia nel 2020 l'indice di ricambio è 135,6 e significa che la popolazione in età lavorativa è molto anziana. A Marino nel 2019 è pari a 132,59.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4675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8D6E6E2-3B49-4303-BB49-ACD96B54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Principali indicatori 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xmlns="" id="{28FD3E9E-2350-4687-93C4-DD808B3DD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4659673"/>
              </p:ext>
            </p:extLst>
          </p:nvPr>
        </p:nvGraphicFramePr>
        <p:xfrm>
          <a:off x="6323013" y="446088"/>
          <a:ext cx="5181600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1FCDB62-288F-4FD3-8673-AA7469321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/>
              <a:t>Indice di struttura della popolazione attiva</a:t>
            </a:r>
          </a:p>
          <a:p>
            <a:r>
              <a:rPr lang="it-IT" dirty="0"/>
              <a:t>Rappresenta il grado di invecchiamento della popolazione in età lavorativa. È il rapporto percentuale tra la parte di popolazione in età lavorativa più anziana (40-64 anni) e quella più giovane (15-39 anni).</a:t>
            </a:r>
          </a:p>
        </p:txBody>
      </p:sp>
    </p:spTree>
    <p:extLst>
      <p:ext uri="{BB962C8B-B14F-4D97-AF65-F5344CB8AC3E}">
        <p14:creationId xmlns:p14="http://schemas.microsoft.com/office/powerpoint/2010/main" xmlns="" val="82185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166E581F-728F-4E51-B0E0-9853272A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Popolazione residente per sesso, classi di età e cittadinanza 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0F15C76C-DF73-4F93-B7C0-2DC8E5D312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800" dirty="0"/>
              <a:t>La cittadinanza anno 2001</a:t>
            </a:r>
          </a:p>
        </p:txBody>
      </p:sp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xmlns="" id="{0345DB60-FD35-432E-BACA-F4B0C7AC70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46860890"/>
              </p:ext>
            </p:extLst>
          </p:nvPr>
        </p:nvGraphicFramePr>
        <p:xfrm>
          <a:off x="2614613" y="2545736"/>
          <a:ext cx="4293124" cy="3354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314">
                  <a:extLst>
                    <a:ext uri="{9D8B030D-6E8A-4147-A177-3AD203B41FA5}">
                      <a16:colId xmlns:a16="http://schemas.microsoft.com/office/drawing/2014/main" xmlns="" val="352265230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2373221564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4173346732"/>
                    </a:ext>
                  </a:extLst>
                </a:gridCol>
                <a:gridCol w="485578">
                  <a:extLst>
                    <a:ext uri="{9D8B030D-6E8A-4147-A177-3AD203B41FA5}">
                      <a16:colId xmlns:a16="http://schemas.microsoft.com/office/drawing/2014/main" xmlns="" val="4262300753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3730867765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4098084058"/>
                    </a:ext>
                  </a:extLst>
                </a:gridCol>
                <a:gridCol w="593484">
                  <a:extLst>
                    <a:ext uri="{9D8B030D-6E8A-4147-A177-3AD203B41FA5}">
                      <a16:colId xmlns:a16="http://schemas.microsoft.com/office/drawing/2014/main" xmlns="" val="189840178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3962842916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887119893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3187546975"/>
                    </a:ext>
                  </a:extLst>
                </a:gridCol>
              </a:tblGrid>
              <a:tr h="230676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Cittadinanza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Italiano-a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Straniero-apolide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7752224"/>
                  </a:ext>
                </a:extLst>
              </a:tr>
              <a:tr h="23438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Sesso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Maschi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Femmine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Maschi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Femmine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Maschi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Femmine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00594282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Classe di età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6018428"/>
                  </a:ext>
                </a:extLst>
              </a:tr>
              <a:tr h="11719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Indicatore: Popolazione residente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7236417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0-9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1.500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1.473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2.973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1.543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1.506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3.049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84740798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10-19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1.703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1.617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3.320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1.732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1.645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3.377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4754172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20-29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2.279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2.170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4.449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106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150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2.323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2.276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4.599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16423271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30-39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2.746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2.721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5.467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131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210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2.825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2.852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5.677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25274766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40-49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2.213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2.403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4.616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126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2.261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2.481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4.742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98148745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50-59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2.005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2.143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4.148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64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2.024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2.188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4.212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32377658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60-69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1.704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1.856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3.560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1.706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1.870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3.576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8631931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70-79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1.069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1.397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2.466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1.076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1.404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2.480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91526122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80-89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279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569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848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282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576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858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96537559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90-99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93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132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94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134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685514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100 anni e più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48336536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15.538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16.443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31.981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275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450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725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15.813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16.893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 dirty="0">
                          <a:effectLst/>
                        </a:rPr>
                        <a:t>32.706 </a:t>
                      </a:r>
                      <a:endParaRPr lang="it-I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94238971"/>
                  </a:ext>
                </a:extLst>
              </a:tr>
            </a:tbl>
          </a:graphicData>
        </a:graphic>
      </p:graphicFrame>
      <p:sp>
        <p:nvSpPr>
          <p:cNvPr id="8" name="Segnaposto testo 7">
            <a:extLst>
              <a:ext uri="{FF2B5EF4-FFF2-40B4-BE49-F238E27FC236}">
                <a16:creationId xmlns:a16="http://schemas.microsoft.com/office/drawing/2014/main" xmlns="" id="{FB2BA1FC-D71F-4BC8-B952-173235897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1800" dirty="0"/>
              <a:t>La cittadinanza anno 2019 </a:t>
            </a:r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xmlns="" id="{28B9B5EB-C110-4835-AB92-8CB2311C60D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7394570" y="2546347"/>
          <a:ext cx="3884622" cy="3352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946">
                  <a:extLst>
                    <a:ext uri="{9D8B030D-6E8A-4147-A177-3AD203B41FA5}">
                      <a16:colId xmlns:a16="http://schemas.microsoft.com/office/drawing/2014/main" xmlns="" val="3644057350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233231482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2854153702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343048331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2291857410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1805762051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4083732731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2344061564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1795140763"/>
                    </a:ext>
                  </a:extLst>
                </a:gridCol>
                <a:gridCol w="369964">
                  <a:extLst>
                    <a:ext uri="{9D8B030D-6E8A-4147-A177-3AD203B41FA5}">
                      <a16:colId xmlns:a16="http://schemas.microsoft.com/office/drawing/2014/main" xmlns="" val="1138000738"/>
                    </a:ext>
                  </a:extLst>
                </a:gridCol>
              </a:tblGrid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Cittadinanza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Italiano-a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Straniero-apolide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28088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Sesso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Maschi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Femmine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Maschi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Femmine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Maschi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Femmine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72937911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Classe di età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8765604"/>
                  </a:ext>
                </a:extLst>
              </a:tr>
              <a:tr h="11561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Indicatore: Popolazione residente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0943041"/>
                  </a:ext>
                </a:extLst>
              </a:tr>
              <a:tr h="1156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0-9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2.027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1.934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3.961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266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247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513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2.293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2.181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4.474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96322581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10-19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2.039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1.848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3.887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163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182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345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2.202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2.030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4.232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4858448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20-29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1.830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1.834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3.664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224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275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499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2.054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2.109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4.163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64714508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30-39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2.581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2.673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5.254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516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581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1.097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3.097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3.254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6.351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79109418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40-49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3.465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3.289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6.754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437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520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957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3.902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3.809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7.711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7599928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50-59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3.098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3.136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6.234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224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305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529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3.322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3.441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6.763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71261079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60-69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2.247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2.446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4.693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145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219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2.321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2.591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4.912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79392045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70-79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1.652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1.994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3.646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52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1.663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2.035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3.698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24206765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80-89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786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1.237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2.023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790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1.247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2.037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79666368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90-99 anni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116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272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388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117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275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392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68119981"/>
                  </a:ext>
                </a:extLst>
              </a:tr>
              <a:tr h="2312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100 anni e più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8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69832002"/>
                  </a:ext>
                </a:extLst>
              </a:tr>
              <a:tr h="1156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Totale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19.844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20.671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40.515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1.920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2.309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4.229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21.764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>
                          <a:effectLst/>
                        </a:rPr>
                        <a:t>22.980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u="none" strike="noStrike" dirty="0">
                          <a:effectLst/>
                        </a:rPr>
                        <a:t>44.744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59256755"/>
                  </a:ext>
                </a:extLst>
              </a:tr>
            </a:tbl>
          </a:graphicData>
        </a:graphic>
      </p:graphicFrame>
      <p:pic>
        <p:nvPicPr>
          <p:cNvPr id="11" name="Control 1">
            <a:extLst>
              <a:ext uri="{FF2B5EF4-FFF2-40B4-BE49-F238E27FC236}">
                <a16:creationId xmlns:a16="http://schemas.microsoft.com/office/drawing/2014/main" xmlns="" id="{51ADA6B2-A7EF-4DDA-886A-965FEB2B5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"/>
            <a:ext cx="914400" cy="22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34977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1358</Words>
  <Application>Microsoft Office PowerPoint</Application>
  <PresentationFormat>Personalizzato</PresentationFormat>
  <Paragraphs>730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Filo</vt:lpstr>
      <vt:lpstr>Marino 2021</vt:lpstr>
      <vt:lpstr>Serie storica della popolazione marinese </vt:lpstr>
      <vt:lpstr>TRA IL 2011 E IL 2019 LA VARIAZIONE DEMOGRAFICA è STATA DEL + 16,99 %</vt:lpstr>
      <vt:lpstr>Confronti tra la popolazione per sesso e classi di età ai censimenti del 2001 e del 2019 </vt:lpstr>
      <vt:lpstr>Principali indicatori </vt:lpstr>
      <vt:lpstr>Principali indicatori </vt:lpstr>
      <vt:lpstr>Principali indicatori </vt:lpstr>
      <vt:lpstr>Principali indicatori </vt:lpstr>
      <vt:lpstr>Popolazione residente per sesso, classi di età e cittadinanza </vt:lpstr>
      <vt:lpstr>Popolazione per cittadinanza ed età</vt:lpstr>
      <vt:lpstr>Popolazione straniera residente per sesso e area geografica di cittadinanza. Marino. Anno 2019 </vt:lpstr>
      <vt:lpstr>Popolazione straniera residente per area geografica di cittadinanza. Marino .Anno 2019 </vt:lpstr>
      <vt:lpstr>Popolazione residente di 9 anni e più per sesso e grado di istruzione. Marino anno 2019. P.S. a partire dai titoli di studio terziario ( laurea triennale) le donne superano gli uomini</vt:lpstr>
      <vt:lpstr>Grado di istruzione per sesso. Marino. Anno 2019</vt:lpstr>
      <vt:lpstr>Popolazione residente di 15 anni e più per sesso e condizione professionale. Marino. Anno 2019 </vt:lpstr>
      <vt:lpstr>Popolazione residente che si sposta giornalmente per sesso, luogo di destinazione e motivo di studio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Marino 2021</dc:title>
  <dc:creator>Francesco Giovannini</dc:creator>
  <cp:lastModifiedBy>Loredana Gelli - Comune di Marino</cp:lastModifiedBy>
  <cp:revision>52</cp:revision>
  <dcterms:created xsi:type="dcterms:W3CDTF">2021-03-15T15:43:58Z</dcterms:created>
  <dcterms:modified xsi:type="dcterms:W3CDTF">2021-09-02T10:50:35Z</dcterms:modified>
</cp:coreProperties>
</file>